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19" r:id="rId2"/>
    <p:sldId id="263" r:id="rId3"/>
    <p:sldId id="407" r:id="rId4"/>
    <p:sldId id="445" r:id="rId5"/>
    <p:sldId id="424" r:id="rId6"/>
    <p:sldId id="444" r:id="rId7"/>
    <p:sldId id="425" r:id="rId8"/>
    <p:sldId id="443" r:id="rId9"/>
    <p:sldId id="410" r:id="rId10"/>
    <p:sldId id="446" r:id="rId11"/>
    <p:sldId id="447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312" r:id="rId20"/>
    <p:sldId id="413" r:id="rId21"/>
    <p:sldId id="414" r:id="rId22"/>
    <p:sldId id="439" r:id="rId23"/>
    <p:sldId id="384" r:id="rId24"/>
    <p:sldId id="438" r:id="rId25"/>
    <p:sldId id="385" r:id="rId26"/>
    <p:sldId id="437" r:id="rId27"/>
    <p:sldId id="386" r:id="rId28"/>
    <p:sldId id="358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361" r:id="rId39"/>
    <p:sldId id="418" r:id="rId40"/>
    <p:sldId id="420" r:id="rId41"/>
    <p:sldId id="433" r:id="rId42"/>
    <p:sldId id="391" r:id="rId43"/>
    <p:sldId id="432" r:id="rId44"/>
    <p:sldId id="392" r:id="rId45"/>
    <p:sldId id="431" r:id="rId46"/>
    <p:sldId id="395" r:id="rId47"/>
    <p:sldId id="464" r:id="rId48"/>
    <p:sldId id="465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367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2C8"/>
    <a:srgbClr val="FFF000"/>
    <a:srgbClr val="FDCE35"/>
    <a:srgbClr val="F18888"/>
    <a:srgbClr val="00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08"/>
    <p:restoredTop sz="78311"/>
  </p:normalViewPr>
  <p:slideViewPr>
    <p:cSldViewPr snapToGrid="0" snapToObjects="1">
      <p:cViewPr>
        <p:scale>
          <a:sx n="134" d="100"/>
          <a:sy n="134" d="100"/>
        </p:scale>
        <p:origin x="-2472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CFCD9-2090-2945-A130-E4504C2CF9F6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1655E-6529-4540-9857-9200A93654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42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828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43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1070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13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683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157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774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986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740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6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35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772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774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40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3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223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15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55E-6529-4540-9857-9200A93654A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28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028012"/>
            <a:ext cx="9144000" cy="105242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028012"/>
            <a:ext cx="9144000" cy="22297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19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79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153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42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76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034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3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3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28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6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57067-903C-0E46-AB77-269195F96F4E}" type="datetimeFigureOut">
              <a:rPr kumimoji="1" lang="zh-CN" altLang="en-US" smtClean="0"/>
              <a:t>18/3/25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13BE7-545F-2048-B79A-2A8B74BB06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82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09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07"/>
    </mc:Choice>
    <mc:Fallback>
      <p:transition spd="slow" advTm="5560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21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4"/>
    </mc:Choice>
    <mc:Fallback>
      <p:transition spd="slow" advTm="170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05283"/>
            <a:ext cx="4335918" cy="5451067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39B5-E023-6442-8C5E-953A84E8BB6C}" type="slidenum">
              <a:rPr kumimoji="1" lang="zh-CN" altLang="en-US" smtClean="0"/>
              <a:t>11</a:t>
            </a:fld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2410690" y="3507971"/>
            <a:ext cx="365760" cy="4322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2892829" y="4522124"/>
            <a:ext cx="681644" cy="498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3710246" y="3409604"/>
            <a:ext cx="529245" cy="5306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1745673" y="4987636"/>
            <a:ext cx="448887" cy="2493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3025833" y="5436524"/>
            <a:ext cx="66502" cy="4821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50468" y="2943863"/>
            <a:ext cx="1558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err="1" smtClean="0"/>
              <a:t>Circos</a:t>
            </a:r>
            <a:endParaRPr kumimoji="1" lang="zh-CN" altLang="en-US" sz="4400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80844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0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33"/>
    </mc:Choice>
    <mc:Fallback>
      <p:transition spd="slow" advTm="4493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34" y="2012481"/>
            <a:ext cx="4603372" cy="4476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76224" y="1105913"/>
            <a:ext cx="7862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the immigration between regions</a:t>
            </a:r>
            <a:r>
              <a:rPr kumimoji="1" lang="is-IS" altLang="zh-CN" sz="3200" dirty="0" smtClean="0"/>
              <a:t>…</a:t>
            </a:r>
            <a:endParaRPr kumimoji="1"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60641" y="2382690"/>
            <a:ext cx="3918158" cy="3918158"/>
          </a:xfrm>
          <a:prstGeom prst="ellipse">
            <a:avLst/>
          </a:prstGeom>
          <a:blipFill dpi="0" rotWithShape="1">
            <a:blip r:embed="rId4">
              <a:alphaModFix amt="6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 rot="1024645">
            <a:off x="6735153" y="1827815"/>
            <a:ext cx="109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Region 1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 rot="3378248">
            <a:off x="3644895" y="5479642"/>
            <a:ext cx="109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Region 2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864013" y="3927525"/>
            <a:ext cx="2636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Stripe’s Width </a:t>
            </a:r>
          </a:p>
          <a:p>
            <a:r>
              <a:rPr kumimoji="1" lang="en-US" altLang="zh-CN" dirty="0" smtClean="0"/>
              <a:t>-&gt; Immigration Population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40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1"/>
    </mc:Choice>
    <mc:Fallback>
      <p:transition spd="slow" advTm="1006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626944" y="3445532"/>
            <a:ext cx="5682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Locate the largest immigration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088101" y="3445532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4915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1"/>
    </mc:Choice>
    <mc:Fallback>
      <p:transition spd="slow" advTm="1230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57" y="65264"/>
            <a:ext cx="6248864" cy="6076533"/>
          </a:xfrm>
          <a:prstGeom prst="rect">
            <a:avLst/>
          </a:prstGeom>
        </p:spPr>
      </p:pic>
      <p:grpSp>
        <p:nvGrpSpPr>
          <p:cNvPr id="3" name="组 2"/>
          <p:cNvGrpSpPr/>
          <p:nvPr/>
        </p:nvGrpSpPr>
        <p:grpSpPr>
          <a:xfrm rot="21395422">
            <a:off x="2919162" y="65958"/>
            <a:ext cx="6418907" cy="6145302"/>
            <a:chOff x="3057627" y="111522"/>
            <a:chExt cx="6418907" cy="6145302"/>
          </a:xfrm>
        </p:grpSpPr>
        <p:sp>
          <p:nvSpPr>
            <p:cNvPr id="7" name="文本框 6"/>
            <p:cNvSpPr txBox="1"/>
            <p:nvPr/>
          </p:nvSpPr>
          <p:spPr>
            <a:xfrm rot="3324334">
              <a:off x="3210785" y="4651087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 Asia</a:t>
              </a:r>
              <a:endParaRPr kumimoji="1" lang="zh-CN" altLang="en-US" sz="1600" dirty="0"/>
            </a:p>
          </p:txBody>
        </p:sp>
        <p:sp>
          <p:nvSpPr>
            <p:cNvPr id="10" name="文本框 9"/>
            <p:cNvSpPr txBox="1"/>
            <p:nvPr/>
          </p:nvSpPr>
          <p:spPr>
            <a:xfrm rot="17569747">
              <a:off x="8573024" y="4604690"/>
              <a:ext cx="780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Europe</a:t>
              </a:r>
              <a:endParaRPr kumimoji="1" lang="zh-CN" altLang="en-US" sz="1600" dirty="0"/>
            </a:p>
          </p:txBody>
        </p:sp>
        <p:sp>
          <p:nvSpPr>
            <p:cNvPr id="11" name="文本框 10"/>
            <p:cNvSpPr txBox="1"/>
            <p:nvPr/>
          </p:nvSpPr>
          <p:spPr>
            <a:xfrm rot="1029506">
              <a:off x="4878604" y="5902781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West Asia</a:t>
              </a:r>
              <a:endParaRPr kumimoji="1" lang="zh-CN" altLang="en-US" sz="1600" dirty="0"/>
            </a:p>
          </p:txBody>
        </p:sp>
        <p:sp>
          <p:nvSpPr>
            <p:cNvPr id="12" name="文本框 11"/>
            <p:cNvSpPr txBox="1"/>
            <p:nvPr/>
          </p:nvSpPr>
          <p:spPr>
            <a:xfrm rot="20838716">
              <a:off x="6468836" y="5918270"/>
              <a:ext cx="1622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err="1" smtClean="0"/>
                <a:t>Fmr</a:t>
              </a:r>
              <a:r>
                <a:rPr kumimoji="1" lang="en-US" altLang="zh-CN" sz="1600" dirty="0" smtClean="0"/>
                <a:t> Soviet Union</a:t>
              </a:r>
              <a:endParaRPr kumimoji="1" lang="zh-CN" altLang="en-US" sz="1600" dirty="0"/>
            </a:p>
          </p:txBody>
        </p:sp>
        <p:sp>
          <p:nvSpPr>
            <p:cNvPr id="13" name="文本框 12"/>
            <p:cNvSpPr txBox="1"/>
            <p:nvPr/>
          </p:nvSpPr>
          <p:spPr>
            <a:xfrm rot="3961799">
              <a:off x="8927954" y="1999904"/>
              <a:ext cx="72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Africa</a:t>
              </a:r>
              <a:endParaRPr kumimoji="1"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 rot="898390">
              <a:off x="6719054" y="142780"/>
              <a:ext cx="1407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North America</a:t>
              </a:r>
              <a:endParaRPr kumimoji="1" lang="zh-CN" altLang="en-US" sz="1600" dirty="0"/>
            </a:p>
          </p:txBody>
        </p:sp>
        <p:sp>
          <p:nvSpPr>
            <p:cNvPr id="15" name="文本框 14"/>
            <p:cNvSpPr txBox="1"/>
            <p:nvPr/>
          </p:nvSpPr>
          <p:spPr>
            <a:xfrm rot="21031826">
              <a:off x="4707799" y="111522"/>
              <a:ext cx="1322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Latin America</a:t>
              </a:r>
              <a:endParaRPr kumimoji="1" lang="zh-CN" altLang="en-US" sz="1600" dirty="0"/>
            </a:p>
          </p:txBody>
        </p:sp>
        <p:sp>
          <p:nvSpPr>
            <p:cNvPr id="16" name="文本框 15"/>
            <p:cNvSpPr txBox="1"/>
            <p:nvPr/>
          </p:nvSpPr>
          <p:spPr>
            <a:xfrm rot="19031636">
              <a:off x="3982424" y="534431"/>
              <a:ext cx="859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Oceania</a:t>
              </a:r>
              <a:endParaRPr kumimoji="1" lang="zh-CN" altLang="en-US" sz="1600" dirty="0"/>
            </a:p>
          </p:txBody>
        </p:sp>
        <p:sp>
          <p:nvSpPr>
            <p:cNvPr id="17" name="文本框 16"/>
            <p:cNvSpPr txBox="1"/>
            <p:nvPr/>
          </p:nvSpPr>
          <p:spPr>
            <a:xfrm rot="17683478">
              <a:off x="2891843" y="1401000"/>
              <a:ext cx="1466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South-East Asia</a:t>
              </a:r>
              <a:endParaRPr kumimoji="1" lang="zh-CN" altLang="en-US" sz="1600" dirty="0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2768637" y="2761189"/>
              <a:ext cx="916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East Asia</a:t>
              </a:r>
              <a:endParaRPr kumimoji="1" lang="zh-CN" altLang="en-US" sz="16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5682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Locate the largest immigration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2091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7"/>
    </mc:Choice>
    <mc:Fallback>
      <p:transition spd="slow" advTm="2185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377042" y="3416656"/>
            <a:ext cx="9329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Which immigration to </a:t>
            </a:r>
            <a:r>
              <a:rPr kumimoji="1" lang="en-US" altLang="zh-CN" b="1" dirty="0"/>
              <a:t>North America </a:t>
            </a:r>
            <a:r>
              <a:rPr kumimoji="1" lang="en-US" altLang="zh-CN" dirty="0"/>
              <a:t>gets the largest population, from </a:t>
            </a:r>
            <a:r>
              <a:rPr kumimoji="1" lang="en-US" altLang="zh-CN" b="1" dirty="0"/>
              <a:t>South-east Asia or East Asia</a:t>
            </a:r>
            <a:r>
              <a:rPr kumimoji="1" lang="en-US" altLang="zh-CN" dirty="0"/>
              <a:t>?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38200" y="341665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1660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5"/>
    </mc:Choice>
    <mc:Fallback>
      <p:transition spd="slow" advTm="2545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959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Which immigration to </a:t>
            </a:r>
            <a:r>
              <a:rPr lang="en-US" altLang="zh-CN" b="1" dirty="0"/>
              <a:t>North America </a:t>
            </a:r>
            <a:r>
              <a:rPr lang="en-US" altLang="zh-CN" dirty="0"/>
              <a:t>gets the largest population, from </a:t>
            </a:r>
            <a:r>
              <a:rPr lang="en-US" altLang="zh-CN" b="1" dirty="0"/>
              <a:t>South-east Asia </a:t>
            </a:r>
            <a:r>
              <a:rPr lang="en-US" altLang="zh-CN" dirty="0"/>
              <a:t>or </a:t>
            </a:r>
            <a:r>
              <a:rPr lang="en-US" altLang="zh-CN" b="1" dirty="0"/>
              <a:t>East Asia</a:t>
            </a:r>
            <a:r>
              <a:rPr lang="en-US" altLang="zh-CN" dirty="0"/>
              <a:t>?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2-2</a:t>
            </a:r>
            <a:endParaRPr kumimoji="1" lang="zh-CN" altLang="en-US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57" y="65264"/>
            <a:ext cx="6248864" cy="6076533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 rot="21395422">
            <a:off x="2919162" y="65958"/>
            <a:ext cx="6418907" cy="6145302"/>
            <a:chOff x="3057627" y="111522"/>
            <a:chExt cx="6418907" cy="6145302"/>
          </a:xfrm>
        </p:grpSpPr>
        <p:sp>
          <p:nvSpPr>
            <p:cNvPr id="31" name="文本框 30"/>
            <p:cNvSpPr txBox="1"/>
            <p:nvPr/>
          </p:nvSpPr>
          <p:spPr>
            <a:xfrm rot="3324334">
              <a:off x="3210785" y="4651087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 Asia</a:t>
              </a:r>
              <a:endParaRPr kumimoji="1" lang="zh-CN" altLang="en-US" sz="1600" dirty="0"/>
            </a:p>
          </p:txBody>
        </p:sp>
        <p:sp>
          <p:nvSpPr>
            <p:cNvPr id="32" name="文本框 31"/>
            <p:cNvSpPr txBox="1"/>
            <p:nvPr/>
          </p:nvSpPr>
          <p:spPr>
            <a:xfrm rot="17569747">
              <a:off x="8573024" y="4604690"/>
              <a:ext cx="780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Europe</a:t>
              </a:r>
              <a:endParaRPr kumimoji="1" lang="zh-CN" altLang="en-US" sz="1600" dirty="0"/>
            </a:p>
          </p:txBody>
        </p:sp>
        <p:sp>
          <p:nvSpPr>
            <p:cNvPr id="33" name="文本框 32"/>
            <p:cNvSpPr txBox="1"/>
            <p:nvPr/>
          </p:nvSpPr>
          <p:spPr>
            <a:xfrm rot="1029506">
              <a:off x="4878604" y="5902781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West Asia</a:t>
              </a:r>
              <a:endParaRPr kumimoji="1" lang="zh-CN" altLang="en-US" sz="1600" dirty="0"/>
            </a:p>
          </p:txBody>
        </p:sp>
        <p:sp>
          <p:nvSpPr>
            <p:cNvPr id="34" name="文本框 33"/>
            <p:cNvSpPr txBox="1"/>
            <p:nvPr/>
          </p:nvSpPr>
          <p:spPr>
            <a:xfrm rot="20838716">
              <a:off x="6468836" y="5918270"/>
              <a:ext cx="1622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err="1" smtClean="0"/>
                <a:t>Fmr</a:t>
              </a:r>
              <a:r>
                <a:rPr kumimoji="1" lang="en-US" altLang="zh-CN" sz="1600" dirty="0" smtClean="0"/>
                <a:t> Soviet Union</a:t>
              </a:r>
              <a:endParaRPr kumimoji="1" lang="zh-CN" altLang="en-US" sz="1600" dirty="0"/>
            </a:p>
          </p:txBody>
        </p:sp>
        <p:sp>
          <p:nvSpPr>
            <p:cNvPr id="35" name="文本框 34"/>
            <p:cNvSpPr txBox="1"/>
            <p:nvPr/>
          </p:nvSpPr>
          <p:spPr>
            <a:xfrm rot="3961799">
              <a:off x="8927954" y="1999904"/>
              <a:ext cx="72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Africa</a:t>
              </a:r>
              <a:endParaRPr kumimoji="1"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 rot="898390">
              <a:off x="6719054" y="142780"/>
              <a:ext cx="1407693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North America</a:t>
              </a:r>
              <a:endParaRPr kumimoji="1" lang="zh-CN" altLang="en-US" sz="1600" dirty="0"/>
            </a:p>
          </p:txBody>
        </p:sp>
        <p:sp>
          <p:nvSpPr>
            <p:cNvPr id="37" name="文本框 36"/>
            <p:cNvSpPr txBox="1"/>
            <p:nvPr/>
          </p:nvSpPr>
          <p:spPr>
            <a:xfrm rot="21031826">
              <a:off x="4707799" y="111522"/>
              <a:ext cx="1322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Latin America</a:t>
              </a:r>
              <a:endParaRPr kumimoji="1" lang="zh-CN" altLang="en-US" sz="1600" dirty="0"/>
            </a:p>
          </p:txBody>
        </p:sp>
        <p:sp>
          <p:nvSpPr>
            <p:cNvPr id="38" name="文本框 37"/>
            <p:cNvSpPr txBox="1"/>
            <p:nvPr/>
          </p:nvSpPr>
          <p:spPr>
            <a:xfrm rot="19031636">
              <a:off x="3982424" y="534431"/>
              <a:ext cx="859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Oceania</a:t>
              </a:r>
              <a:endParaRPr kumimoji="1" lang="zh-CN" altLang="en-US" sz="1600" dirty="0"/>
            </a:p>
          </p:txBody>
        </p:sp>
        <p:sp>
          <p:nvSpPr>
            <p:cNvPr id="39" name="文本框 38"/>
            <p:cNvSpPr txBox="1"/>
            <p:nvPr/>
          </p:nvSpPr>
          <p:spPr>
            <a:xfrm rot="17683478">
              <a:off x="2891843" y="1401000"/>
              <a:ext cx="1466363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South-East Asia</a:t>
              </a:r>
              <a:endParaRPr kumimoji="1" lang="zh-CN" altLang="en-US" sz="1600" dirty="0"/>
            </a:p>
          </p:txBody>
        </p:sp>
        <p:sp>
          <p:nvSpPr>
            <p:cNvPr id="40" name="文本框 39"/>
            <p:cNvSpPr txBox="1"/>
            <p:nvPr/>
          </p:nvSpPr>
          <p:spPr>
            <a:xfrm rot="16200000">
              <a:off x="2768637" y="2761189"/>
              <a:ext cx="916533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East Asia</a:t>
              </a:r>
              <a:endParaRPr kumimoji="1"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511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59"/>
    </mc:Choice>
    <mc:Fallback>
      <p:transition spd="slow" advTm="3345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62313" y="3407031"/>
            <a:ext cx="9329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top 4 immigrations from </a:t>
            </a:r>
            <a:r>
              <a:rPr lang="en-US" altLang="zh-CN" b="1" dirty="0"/>
              <a:t>South Asia </a:t>
            </a:r>
            <a:r>
              <a:rPr lang="en-US" altLang="zh-CN" dirty="0"/>
              <a:t>in increasing population order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323471" y="3407031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32208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4"/>
    </mc:Choice>
    <mc:Fallback>
      <p:transition spd="slow" advTm="2217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9599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top 4 immigrations from </a:t>
            </a:r>
            <a:r>
              <a:rPr lang="en-US" altLang="zh-CN" b="1" dirty="0"/>
              <a:t>South Asia </a:t>
            </a:r>
            <a:r>
              <a:rPr lang="en-US" altLang="zh-CN" dirty="0"/>
              <a:t>in increasing population order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2-3</a:t>
            </a:r>
            <a:endParaRPr kumimoji="1" lang="zh-CN" altLang="en-US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57" y="65264"/>
            <a:ext cx="6248864" cy="6076533"/>
          </a:xfrm>
          <a:prstGeom prst="rect">
            <a:avLst/>
          </a:prstGeom>
        </p:spPr>
      </p:pic>
      <p:grpSp>
        <p:nvGrpSpPr>
          <p:cNvPr id="31" name="组 30"/>
          <p:cNvGrpSpPr/>
          <p:nvPr/>
        </p:nvGrpSpPr>
        <p:grpSpPr>
          <a:xfrm rot="21395422">
            <a:off x="2919162" y="65958"/>
            <a:ext cx="6418907" cy="6145302"/>
            <a:chOff x="3057627" y="111522"/>
            <a:chExt cx="6418907" cy="6145302"/>
          </a:xfrm>
        </p:grpSpPr>
        <p:sp>
          <p:nvSpPr>
            <p:cNvPr id="32" name="文本框 31"/>
            <p:cNvSpPr txBox="1"/>
            <p:nvPr/>
          </p:nvSpPr>
          <p:spPr>
            <a:xfrm rot="3324334">
              <a:off x="3210785" y="4651087"/>
              <a:ext cx="1061509" cy="3385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 Asia</a:t>
              </a:r>
              <a:endParaRPr kumimoji="1" lang="zh-CN" altLang="en-US" sz="1600" dirty="0"/>
            </a:p>
          </p:txBody>
        </p:sp>
        <p:sp>
          <p:nvSpPr>
            <p:cNvPr id="33" name="文本框 32"/>
            <p:cNvSpPr txBox="1"/>
            <p:nvPr/>
          </p:nvSpPr>
          <p:spPr>
            <a:xfrm rot="17569747">
              <a:off x="8573024" y="4604690"/>
              <a:ext cx="780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Europe</a:t>
              </a:r>
              <a:endParaRPr kumimoji="1" lang="zh-CN" altLang="en-US" sz="1600" dirty="0"/>
            </a:p>
          </p:txBody>
        </p:sp>
        <p:sp>
          <p:nvSpPr>
            <p:cNvPr id="34" name="文本框 33"/>
            <p:cNvSpPr txBox="1"/>
            <p:nvPr/>
          </p:nvSpPr>
          <p:spPr>
            <a:xfrm rot="1029506">
              <a:off x="4878604" y="5902781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West Asia</a:t>
              </a:r>
              <a:endParaRPr kumimoji="1" lang="zh-CN" altLang="en-US" sz="1600" dirty="0"/>
            </a:p>
          </p:txBody>
        </p:sp>
        <p:sp>
          <p:nvSpPr>
            <p:cNvPr id="35" name="文本框 34"/>
            <p:cNvSpPr txBox="1"/>
            <p:nvPr/>
          </p:nvSpPr>
          <p:spPr>
            <a:xfrm rot="20838716">
              <a:off x="6468836" y="5918270"/>
              <a:ext cx="1622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err="1" smtClean="0"/>
                <a:t>Fmr</a:t>
              </a:r>
              <a:r>
                <a:rPr kumimoji="1" lang="en-US" altLang="zh-CN" sz="1600" dirty="0" smtClean="0"/>
                <a:t> Soviet Union</a:t>
              </a:r>
              <a:endParaRPr kumimoji="1" lang="zh-CN" altLang="en-US" sz="1600" dirty="0"/>
            </a:p>
          </p:txBody>
        </p:sp>
        <p:sp>
          <p:nvSpPr>
            <p:cNvPr id="36" name="文本框 35"/>
            <p:cNvSpPr txBox="1"/>
            <p:nvPr/>
          </p:nvSpPr>
          <p:spPr>
            <a:xfrm rot="3961799">
              <a:off x="8927954" y="1999904"/>
              <a:ext cx="72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Africa</a:t>
              </a:r>
              <a:endParaRPr kumimoji="1"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 rot="898390">
              <a:off x="6719054" y="142780"/>
              <a:ext cx="1407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North America</a:t>
              </a:r>
              <a:endParaRPr kumimoji="1" lang="zh-CN" altLang="en-US" sz="1600" dirty="0"/>
            </a:p>
          </p:txBody>
        </p:sp>
        <p:sp>
          <p:nvSpPr>
            <p:cNvPr id="38" name="文本框 37"/>
            <p:cNvSpPr txBox="1"/>
            <p:nvPr/>
          </p:nvSpPr>
          <p:spPr>
            <a:xfrm rot="21031826">
              <a:off x="4707799" y="111522"/>
              <a:ext cx="1322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Latin America</a:t>
              </a:r>
              <a:endParaRPr kumimoji="1" lang="zh-CN" altLang="en-US" sz="1600" dirty="0"/>
            </a:p>
          </p:txBody>
        </p:sp>
        <p:sp>
          <p:nvSpPr>
            <p:cNvPr id="39" name="文本框 38"/>
            <p:cNvSpPr txBox="1"/>
            <p:nvPr/>
          </p:nvSpPr>
          <p:spPr>
            <a:xfrm rot="19031636">
              <a:off x="3982424" y="534431"/>
              <a:ext cx="859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Oceania</a:t>
              </a:r>
              <a:endParaRPr kumimoji="1" lang="zh-CN" altLang="en-US" sz="1600" dirty="0"/>
            </a:p>
          </p:txBody>
        </p:sp>
        <p:sp>
          <p:nvSpPr>
            <p:cNvPr id="40" name="文本框 39"/>
            <p:cNvSpPr txBox="1"/>
            <p:nvPr/>
          </p:nvSpPr>
          <p:spPr>
            <a:xfrm rot="17683478">
              <a:off x="2891843" y="1401000"/>
              <a:ext cx="1466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South-East Asia</a:t>
              </a:r>
              <a:endParaRPr kumimoji="1" lang="zh-CN" altLang="en-US" sz="1600" dirty="0"/>
            </a:p>
          </p:txBody>
        </p:sp>
        <p:sp>
          <p:nvSpPr>
            <p:cNvPr id="41" name="文本框 40"/>
            <p:cNvSpPr txBox="1"/>
            <p:nvPr/>
          </p:nvSpPr>
          <p:spPr>
            <a:xfrm rot="16200000">
              <a:off x="2768637" y="2761189"/>
              <a:ext cx="916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smtClean="0"/>
                <a:t>East Asia</a:t>
              </a:r>
              <a:endParaRPr kumimoji="1"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788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40"/>
    </mc:Choice>
    <mc:Fallback>
      <p:transition spd="slow" advTm="2114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4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0"/>
    </mc:Choice>
    <mc:Fallback>
      <p:transition spd="slow" advTm="286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39B5-E023-6442-8C5E-953A84E8BB6C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8484" y="2707522"/>
            <a:ext cx="1935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Boxplot</a:t>
            </a:r>
            <a:endParaRPr kumimoji="1" lang="zh-CN" altLang="en-US" sz="4400" dirty="0"/>
          </a:p>
        </p:txBody>
      </p:sp>
      <p:cxnSp>
        <p:nvCxnSpPr>
          <p:cNvPr id="11" name="直线连接符 10"/>
          <p:cNvCxnSpPr/>
          <p:nvPr/>
        </p:nvCxnSpPr>
        <p:spPr>
          <a:xfrm>
            <a:off x="350195" y="3618690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boxp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7720" y="1282959"/>
            <a:ext cx="4082316" cy="445343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97883" y="5736395"/>
            <a:ext cx="735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Arrow -&gt; Increase from Median (‘</a:t>
            </a:r>
            <a:r>
              <a:rPr kumimoji="1" lang="en-US" altLang="zh-CN" dirty="0"/>
              <a:t>Up’) or </a:t>
            </a:r>
            <a:r>
              <a:rPr kumimoji="1" lang="en-US" altLang="zh-CN" dirty="0" smtClean="0"/>
              <a:t>Decrease from Median (‘Down’)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Arrow’s Speed -&gt; Distribution Compactness of ‘Up’ or ‘Down’</a:t>
            </a: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 flipH="1">
            <a:off x="7428375" y="2999510"/>
            <a:ext cx="1925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447998" y="28148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Up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 flipH="1">
            <a:off x="7428375" y="3824780"/>
            <a:ext cx="1925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447998" y="3640114"/>
            <a:ext cx="73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Down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26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26"/>
    </mc:Choice>
    <mc:Fallback>
      <p:transition spd="slow" advTm="30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1" objId="13"/>
        <p14:stopEvt time="30126" objId="1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39B5-E023-6442-8C5E-953A84E8BB6C}" type="slidenum">
              <a:rPr kumimoji="1" lang="zh-CN" altLang="en-US" smtClean="0"/>
              <a:t>20</a:t>
            </a:fld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2410690" y="3507971"/>
            <a:ext cx="365760" cy="4322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2892829" y="4522124"/>
            <a:ext cx="681644" cy="498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3710246" y="3409604"/>
            <a:ext cx="529245" cy="5306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1745673" y="4987636"/>
            <a:ext cx="448887" cy="2493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3025833" y="5436524"/>
            <a:ext cx="66502" cy="4821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50468" y="2943863"/>
            <a:ext cx="1590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Graph</a:t>
            </a:r>
            <a:endParaRPr kumimoji="1" lang="zh-CN" altLang="en-US" sz="4400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80844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436526" y="6075144"/>
            <a:ext cx="634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Same Color with Black Frame -&gt; Clique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Expanding Area -&gt; Clique Size (number of nodes in the clique)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72" y="1205037"/>
            <a:ext cx="3985509" cy="46058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23" y="4226309"/>
            <a:ext cx="2090577" cy="17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1"/>
    </mc:Choice>
    <mc:Fallback>
      <p:transition spd="slow" advTm="4359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41" y="1955800"/>
            <a:ext cx="4318437" cy="46432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75683" y="1105913"/>
            <a:ext cx="1137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a social network between people in different countries</a:t>
            </a:r>
            <a:r>
              <a:rPr kumimoji="1" lang="is-IS" altLang="zh-CN" sz="3200" dirty="0" smtClean="0"/>
              <a:t>…</a:t>
            </a:r>
            <a:endParaRPr kumimoji="1" lang="zh-CN" altLang="en-US" sz="3200" dirty="0"/>
          </a:p>
        </p:txBody>
      </p:sp>
      <p:sp>
        <p:nvSpPr>
          <p:cNvPr id="6" name="椭圆 5"/>
          <p:cNvSpPr/>
          <p:nvPr/>
        </p:nvSpPr>
        <p:spPr>
          <a:xfrm>
            <a:off x="3707813" y="1790974"/>
            <a:ext cx="4972873" cy="4972873"/>
          </a:xfrm>
          <a:prstGeom prst="ellipse">
            <a:avLst/>
          </a:prstGeom>
          <a:blipFill dpi="0" rotWithShape="1">
            <a:blip r:embed="rId4">
              <a:alphaModFix amt="6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00534" y="3539629"/>
            <a:ext cx="247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Node -&gt; People</a:t>
            </a:r>
          </a:p>
          <a:p>
            <a:r>
              <a:rPr kumimoji="1" lang="en-US" altLang="zh-CN" dirty="0" smtClean="0"/>
              <a:t>Color -&gt; Country</a:t>
            </a:r>
          </a:p>
          <a:p>
            <a:r>
              <a:rPr kumimoji="1" lang="en-US" altLang="zh-CN" dirty="0" smtClean="0"/>
              <a:t>Link -&gt; Social connection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63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64"/>
    </mc:Choice>
    <mc:Fallback>
      <p:transition spd="slow" advTm="2526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42446" y="3349279"/>
            <a:ext cx="462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/>
              <a:t>Which country gets the largest clique?</a:t>
            </a:r>
            <a:endParaRPr lang="zh-CN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3501987" y="3349279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541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0"/>
    </mc:Choice>
    <mc:Fallback>
      <p:transition spd="slow" advTm="552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58615" y="6323486"/>
            <a:ext cx="462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/>
              <a:t>Which country gets the largest clique?</a:t>
            </a:r>
            <a:endParaRPr lang="zh-CN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3-1</a:t>
            </a:r>
            <a:endParaRPr kumimoji="1" lang="zh-CN" altLang="en-US" b="1" dirty="0"/>
          </a:p>
        </p:txBody>
      </p:sp>
      <p:pic>
        <p:nvPicPr>
          <p:cNvPr id="3" name="grap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9638" y="217561"/>
            <a:ext cx="6325485" cy="57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2"/>
    </mc:Choice>
    <mc:Fallback>
      <p:transition spd="slow" advTm="5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9" objId="3"/>
        <p14:stopEvt time="5602" objId="3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62460" y="3330029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3-2</a:t>
            </a:r>
            <a:endParaRPr kumimoji="1"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3874065" y="3330029"/>
            <a:ext cx="872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Does the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dark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orange country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/>
              <a:t>have a larger clique than that of the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dark blue country</a:t>
            </a:r>
            <a:r>
              <a:rPr lang="en-US" altLang="zh-CN" dirty="0"/>
              <a:t>?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87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90"/>
    </mc:Choice>
    <mc:Fallback>
      <p:transition spd="slow" advTm="1729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872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Does the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dark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orange country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/>
              <a:t>have a larger clique than that of the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dark blue country</a:t>
            </a:r>
            <a:r>
              <a:rPr lang="en-US" altLang="zh-CN" dirty="0"/>
              <a:t>?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3-2</a:t>
            </a:r>
            <a:endParaRPr kumimoji="1" lang="zh-CN" altLang="en-US" b="1" dirty="0"/>
          </a:p>
        </p:txBody>
      </p:sp>
      <p:pic>
        <p:nvPicPr>
          <p:cNvPr id="10" name="grap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9638" y="217561"/>
            <a:ext cx="6325485" cy="57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1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9"/>
    </mc:Choice>
    <mc:Fallback>
      <p:transition spd="slow" advTm="5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1" objId="10"/>
        <p14:stopEvt time="5429" objId="10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99530" y="3253027"/>
            <a:ext cx="930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countries in increasing clique size </a:t>
            </a:r>
            <a:r>
              <a:rPr lang="en-US" altLang="zh-CN" dirty="0" smtClean="0"/>
              <a:t>order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(order does not matter when the size is equal)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60688" y="3253027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611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59"/>
    </mc:Choice>
    <mc:Fallback>
      <p:transition spd="slow" advTm="16059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930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countries in increasing clique size order (order does not matter when the size is equal)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3-3</a:t>
            </a:r>
            <a:endParaRPr kumimoji="1" lang="zh-CN" altLang="en-US" b="1" dirty="0"/>
          </a:p>
        </p:txBody>
      </p:sp>
      <p:pic>
        <p:nvPicPr>
          <p:cNvPr id="10" name="grap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9638" y="217561"/>
            <a:ext cx="6325485" cy="57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5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51"/>
    </mc:Choice>
    <mc:Fallback>
      <p:transition spd="slow" advTm="3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" objId="10"/>
        <p14:stopEvt time="38251" objId="10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Want a Break?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34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8"/>
    </mc:Choice>
    <mc:Fallback>
      <p:transition spd="slow" advTm="5218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smtClean="0"/>
              <a:t>Test 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67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5"/>
    </mc:Choice>
    <mc:Fallback>
      <p:transition spd="slow" advTm="258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98" y="2405906"/>
            <a:ext cx="7275919" cy="33719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76224" y="1105913"/>
            <a:ext cx="9584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the age distribution of people in 10 groups ... </a:t>
            </a:r>
            <a:endParaRPr kumimoji="1"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2510032" y="2391791"/>
            <a:ext cx="588474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05212" y="2380777"/>
            <a:ext cx="621804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2178996" y="2509736"/>
            <a:ext cx="0" cy="3258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76741" y="3920672"/>
            <a:ext cx="54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Age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933722" y="2380776"/>
            <a:ext cx="612286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662232" y="2366105"/>
            <a:ext cx="612286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81224" y="2391790"/>
            <a:ext cx="612286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136438" y="2380775"/>
            <a:ext cx="612286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869485" y="2380774"/>
            <a:ext cx="612286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626110" y="2391789"/>
            <a:ext cx="612286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329464" y="2391788"/>
            <a:ext cx="612286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058217" y="2363819"/>
            <a:ext cx="612286" cy="3404583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884000" y="5795977"/>
            <a:ext cx="962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Group 10</a:t>
            </a:r>
            <a:endParaRPr kumimoji="1" lang="zh-CN" altLang="en-US" sz="1600" dirty="0"/>
          </a:p>
        </p:txBody>
      </p:sp>
      <p:cxnSp>
        <p:nvCxnSpPr>
          <p:cNvPr id="32" name="直线箭头连接符 31"/>
          <p:cNvCxnSpPr/>
          <p:nvPr/>
        </p:nvCxnSpPr>
        <p:spPr>
          <a:xfrm flipV="1">
            <a:off x="5993510" y="5976172"/>
            <a:ext cx="2642097" cy="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881102" y="2509736"/>
            <a:ext cx="172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Color </a:t>
            </a:r>
            <a:r>
              <a:rPr kumimoji="1" lang="en-US" altLang="zh-CN" smtClean="0"/>
              <a:t>-&gt; Country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2277079" y="583997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Female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3254435" y="583997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</a:t>
            </a:r>
            <a:r>
              <a:rPr kumimoji="1" lang="en-US" altLang="zh-CN" smtClean="0"/>
              <a:t>ale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723182" y="6200431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Group1</a:t>
            </a:r>
            <a:endParaRPr kumimoji="1" lang="zh-CN" altLang="en-US" dirty="0"/>
          </a:p>
        </p:txBody>
      </p:sp>
      <p:cxnSp>
        <p:nvCxnSpPr>
          <p:cNvPr id="31" name="直线连接符 30"/>
          <p:cNvCxnSpPr/>
          <p:nvPr/>
        </p:nvCxnSpPr>
        <p:spPr>
          <a:xfrm flipH="1" flipV="1">
            <a:off x="2819783" y="6153937"/>
            <a:ext cx="323240" cy="1260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H="1">
            <a:off x="3251579" y="6139729"/>
            <a:ext cx="282252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886878" y="584887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Female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4749931" y="584887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</a:t>
            </a:r>
            <a:r>
              <a:rPr kumimoji="1" lang="en-US" altLang="zh-CN" dirty="0" smtClean="0"/>
              <a:t>ale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332981" y="6209337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Group2</a:t>
            </a:r>
            <a:endParaRPr kumimoji="1" lang="zh-CN" altLang="en-US" dirty="0"/>
          </a:p>
        </p:txBody>
      </p:sp>
      <p:cxnSp>
        <p:nvCxnSpPr>
          <p:cNvPr id="37" name="直线连接符 36"/>
          <p:cNvCxnSpPr/>
          <p:nvPr/>
        </p:nvCxnSpPr>
        <p:spPr>
          <a:xfrm flipH="1" flipV="1">
            <a:off x="4380189" y="6147345"/>
            <a:ext cx="323240" cy="1260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H="1">
            <a:off x="4811985" y="6133137"/>
            <a:ext cx="282252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00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"/>
    </mc:Choice>
    <mc:Fallback>
      <p:transition spd="slow" advTm="217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62" y="1023070"/>
            <a:ext cx="4276310" cy="4213948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39B5-E023-6442-8C5E-953A84E8BB6C}" type="slidenum">
              <a:rPr kumimoji="1" lang="zh-CN" altLang="en-US" smtClean="0"/>
              <a:t>30</a:t>
            </a:fld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2410690" y="3507971"/>
            <a:ext cx="365760" cy="4322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2892829" y="4522124"/>
            <a:ext cx="681644" cy="498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3710246" y="3409604"/>
            <a:ext cx="529245" cy="5306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1745673" y="4987636"/>
            <a:ext cx="448887" cy="2493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3025833" y="5436524"/>
            <a:ext cx="66502" cy="4821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50468" y="2943863"/>
            <a:ext cx="1692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Matrix</a:t>
            </a:r>
            <a:endParaRPr kumimoji="1" lang="zh-CN" altLang="en-US" sz="4400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80844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004348" y="5351531"/>
            <a:ext cx="6027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Cells with Black Frame -&gt; Clique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Stroke </a:t>
            </a:r>
            <a:r>
              <a:rPr kumimoji="1" lang="en-US" altLang="zh-CN" dirty="0" smtClean="0"/>
              <a:t>Width </a:t>
            </a:r>
            <a:r>
              <a:rPr kumimoji="1" lang="en-US" altLang="zh-CN" dirty="0"/>
              <a:t>-&gt; </a:t>
            </a:r>
            <a:r>
              <a:rPr kumimoji="1" lang="en-US" altLang="zh-CN" dirty="0" smtClean="0"/>
              <a:t>Clique Size (number of nodes in the clique)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042791" y="1978932"/>
            <a:ext cx="200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Connection </a:t>
            </a:r>
            <a:r>
              <a:rPr kumimoji="1" lang="en-US" altLang="zh-CN" smtClean="0"/>
              <a:t>from “Child1” to “Child2”</a:t>
            </a: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6968642" y="2618039"/>
            <a:ext cx="403412" cy="325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826866" y="3634331"/>
            <a:ext cx="1245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Clique: full connection among nodes </a:t>
            </a:r>
            <a:endParaRPr kumimoji="1" lang="zh-CN" altLang="en-US" dirty="0"/>
          </a:p>
        </p:txBody>
      </p:sp>
      <p:cxnSp>
        <p:nvCxnSpPr>
          <p:cNvPr id="23" name="直线箭头连接符 22"/>
          <p:cNvCxnSpPr/>
          <p:nvPr/>
        </p:nvCxnSpPr>
        <p:spPr>
          <a:xfrm flipH="1">
            <a:off x="9514157" y="3827670"/>
            <a:ext cx="394447" cy="379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848278" y="6343487"/>
            <a:ext cx="248095" cy="2326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539682" y="6330823"/>
            <a:ext cx="293570" cy="2752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48874" y="597415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small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648390" y="5972663"/>
            <a:ext cx="64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large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>
          <a:xfrm>
            <a:off x="6968642" y="6422085"/>
            <a:ext cx="77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093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18"/>
    </mc:Choice>
    <mc:Fallback>
      <p:transition spd="slow" advTm="2601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859" y="1825625"/>
            <a:ext cx="5074212" cy="50169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75683" y="1105913"/>
            <a:ext cx="1137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a social network between people in different countries</a:t>
            </a:r>
            <a:r>
              <a:rPr kumimoji="1" lang="is-IS" altLang="zh-CN" sz="3200" dirty="0" smtClean="0"/>
              <a:t>…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8500534" y="3539629"/>
            <a:ext cx="3313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Node -&gt; People</a:t>
            </a:r>
          </a:p>
          <a:p>
            <a:r>
              <a:rPr kumimoji="1" lang="en-US" altLang="zh-CN" dirty="0" smtClean="0"/>
              <a:t>Color -&gt; Country</a:t>
            </a:r>
          </a:p>
          <a:p>
            <a:r>
              <a:rPr kumimoji="1" lang="en-US" altLang="zh-CN" dirty="0" smtClean="0"/>
              <a:t>Gray cell -&gt; Social connection</a:t>
            </a:r>
          </a:p>
          <a:p>
            <a:r>
              <a:rPr kumimoji="1" lang="en-US" altLang="zh-CN" dirty="0" smtClean="0"/>
              <a:t>Blank cell -&gt; No social </a:t>
            </a:r>
            <a:r>
              <a:rPr kumimoji="1" lang="en-US" altLang="zh-CN" dirty="0"/>
              <a:t>connection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47975" y="1925052"/>
            <a:ext cx="4852559" cy="4917529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93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8"/>
    </mc:Choice>
    <mc:Fallback>
      <p:transition spd="slow" advTm="951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01816" y="3291528"/>
            <a:ext cx="568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Which clique is the largest?</a:t>
            </a: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62973" y="3291528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9818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1"/>
    </mc:Choice>
    <mc:Fallback>
      <p:transition spd="slow" advTm="250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4-1</a:t>
            </a:r>
            <a:endParaRPr kumimoji="1"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2070537" y="6323486"/>
            <a:ext cx="9406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dirty="0"/>
              <a:t>Which clique is the </a:t>
            </a:r>
            <a:r>
              <a:rPr lang="en-US" altLang="zh-CN" dirty="0" smtClean="0"/>
              <a:t>largest?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83" y="0"/>
            <a:ext cx="6265205" cy="61769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87669" y="360881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687669" y="196400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2989355" y="2148666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2989355" y="3793483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687669" y="116142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687669" y="44152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2989355" y="626194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2989355" y="1346094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687669" y="4343243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687669" y="2896046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2989355" y="3080712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2989355" y="4527909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687669" y="544700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cxnSp>
        <p:nvCxnSpPr>
          <p:cNvPr id="23" name="直线箭头连接符 22"/>
          <p:cNvCxnSpPr/>
          <p:nvPr/>
        </p:nvCxnSpPr>
        <p:spPr>
          <a:xfrm>
            <a:off x="2989355" y="5631666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8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2"/>
    </mc:Choice>
    <mc:Fallback>
      <p:transition spd="slow" advTm="475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50118" y="3272277"/>
            <a:ext cx="6503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/>
              <a:t>Which clique has </a:t>
            </a:r>
            <a:r>
              <a:rPr lang="en-US" altLang="zh-CN" dirty="0" smtClean="0"/>
              <a:t>a larger number </a:t>
            </a:r>
            <a:r>
              <a:rPr lang="en-US" altLang="zh-CN" dirty="0"/>
              <a:t>of nodes, 3 or 5?</a:t>
            </a: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636741" y="3272277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1026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8"/>
    </mc:Choice>
    <mc:Fallback>
      <p:transition spd="slow" advTm="407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4-2</a:t>
            </a:r>
            <a:endParaRPr kumimoji="1"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2070537" y="6323486"/>
            <a:ext cx="74864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/>
              <a:t>Which clique </a:t>
            </a:r>
            <a:r>
              <a:rPr lang="en-US" altLang="zh-CN" dirty="0" smtClean="0"/>
              <a:t>has a </a:t>
            </a:r>
            <a:r>
              <a:rPr lang="en-US" altLang="zh-CN" dirty="0"/>
              <a:t>larger number of nodes, </a:t>
            </a:r>
            <a:r>
              <a:rPr lang="en-US" altLang="zh-CN" dirty="0" smtClean="0"/>
              <a:t>3 </a:t>
            </a:r>
            <a:r>
              <a:rPr lang="en-US" altLang="zh-CN" dirty="0"/>
              <a:t>or </a:t>
            </a:r>
            <a:r>
              <a:rPr lang="en-US" altLang="zh-CN" dirty="0" smtClean="0"/>
              <a:t>5?</a:t>
            </a: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83" y="0"/>
            <a:ext cx="6265205" cy="61769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87669" y="360881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687669" y="196400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2989355" y="2148666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2989355" y="3793483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528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7"/>
    </mc:Choice>
    <mc:Fallback>
      <p:transition spd="slow" advTm="8957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175584" y="3272277"/>
            <a:ext cx="56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all cliques in ascending </a:t>
            </a:r>
            <a:r>
              <a:rPr lang="en-US" altLang="zh-CN" dirty="0" smtClean="0"/>
              <a:t>order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636741" y="3272277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859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9"/>
    </mc:Choice>
    <mc:Fallback>
      <p:transition spd="slow" advTm="803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4-3</a:t>
            </a:r>
            <a:endParaRPr kumimoji="1"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2070537" y="6323486"/>
            <a:ext cx="74864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Sort all cliques in ascending </a:t>
            </a:r>
            <a:r>
              <a:rPr lang="en-US" altLang="zh-CN" dirty="0" smtClean="0"/>
              <a:t>size order</a:t>
            </a: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83" y="0"/>
            <a:ext cx="6265205" cy="617696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687669" y="360881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687669" y="196400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2989355" y="2148666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2989355" y="3793483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687669" y="116142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687669" y="44152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2989355" y="626194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2989355" y="1346094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687669" y="4343243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687669" y="2896046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>
            <a:off x="2989355" y="3080712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2989355" y="4527909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687669" y="5447000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>
            <a:off x="2989355" y="5631666"/>
            <a:ext cx="334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60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62"/>
    </mc:Choice>
    <mc:Fallback>
      <p:transition spd="slow" advTm="1506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40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"/>
    </mc:Choice>
    <mc:Fallback>
      <p:transition spd="slow" advTm="120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8442" y="2950653"/>
            <a:ext cx="3321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smtClean="0"/>
              <a:t>Circle Packing</a:t>
            </a:r>
            <a:endParaRPr kumimoji="1" lang="zh-CN" altLang="en-US" sz="4400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107738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29" y="2155584"/>
            <a:ext cx="6436653" cy="3398893"/>
          </a:xfrm>
        </p:spPr>
      </p:pic>
      <p:sp>
        <p:nvSpPr>
          <p:cNvPr id="3" name="文本框 2"/>
          <p:cNvSpPr txBox="1"/>
          <p:nvPr/>
        </p:nvSpPr>
        <p:spPr>
          <a:xfrm>
            <a:off x="4139448" y="5554477"/>
            <a:ext cx="774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 Flickering of the dashed border -&gt; Traversal over the leaves according to depth</a:t>
            </a:r>
            <a:endParaRPr kumimoji="1"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8061272" y="3247171"/>
            <a:ext cx="523317" cy="523317"/>
          </a:xfrm>
          <a:prstGeom prst="ellipse">
            <a:avLst/>
          </a:prstGeom>
          <a:solidFill>
            <a:srgbClr val="72C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577523" y="2701499"/>
            <a:ext cx="520387" cy="520387"/>
          </a:xfrm>
          <a:prstGeom prst="ellipse">
            <a:avLst/>
          </a:prstGeom>
          <a:solidFill>
            <a:srgbClr val="72C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674049" y="277702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D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78313" y="330103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24"/>
    </mc:Choice>
    <mc:Fallback>
      <p:transition spd="slow" advTm="2892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24890" y="3512910"/>
            <a:ext cx="932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Which group has the most compact ‘Up’ </a:t>
            </a:r>
            <a:r>
              <a:rPr lang="en-US" altLang="zh-CN" b="1" dirty="0" smtClean="0"/>
              <a:t>OR</a:t>
            </a:r>
            <a:r>
              <a:rPr lang="en-US" altLang="zh-CN" dirty="0" smtClean="0"/>
              <a:t> </a:t>
            </a:r>
            <a:r>
              <a:rPr lang="en-US" altLang="zh-CN" dirty="0"/>
              <a:t>‘Down’ age distribution? and which one has the least?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86047" y="3512910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231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6"/>
    </mc:Choice>
    <mc:Fallback>
      <p:transition spd="slow" advTm="7206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75683" y="1105913"/>
            <a:ext cx="1015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visualizing a hierarchy structure of topics in academic field</a:t>
            </a:r>
            <a:r>
              <a:rPr kumimoji="1" lang="is-IS" altLang="zh-CN" sz="3200" dirty="0" smtClean="0"/>
              <a:t>…</a:t>
            </a:r>
            <a:r>
              <a:rPr kumimoji="1" lang="en-US" altLang="zh-CN" sz="3200" dirty="0" smtClean="0"/>
              <a:t> 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8500534" y="3539629"/>
            <a:ext cx="2197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Circle -&gt; Topic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Size -&gt; </a:t>
            </a:r>
            <a:r>
              <a:rPr kumimoji="1" lang="en-US" altLang="zh-CN" dirty="0" smtClean="0"/>
              <a:t>Prevalence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755" y="1881227"/>
            <a:ext cx="4909779" cy="479413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810625" y="1959866"/>
            <a:ext cx="4553446" cy="4553446"/>
          </a:xfrm>
          <a:prstGeom prst="ellipse">
            <a:avLst/>
          </a:prstGeom>
          <a:blipFill dpi="0" rotWithShape="1">
            <a:blip r:embed="rId4">
              <a:alphaModFix amt="4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117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1"/>
    </mc:Choice>
    <mc:Fallback>
      <p:transition spd="slow" advTm="8391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09310" y="3224152"/>
            <a:ext cx="917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Does the sub-tree ‘</a:t>
            </a:r>
            <a:r>
              <a:rPr lang="en-US" altLang="zh-CN" dirty="0" err="1"/>
              <a:t>util</a:t>
            </a:r>
            <a:r>
              <a:rPr lang="en-US" altLang="zh-CN" dirty="0"/>
              <a:t>’ contain any node in the deepest level?</a:t>
            </a:r>
            <a:endParaRPr lang="zh-CN" altLang="zh-CN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70468" y="3224152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0300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8"/>
    </mc:Choice>
    <mc:Fallback>
      <p:transition spd="slow" advTm="24608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9171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Does the sub-tree ‘</a:t>
            </a:r>
            <a:r>
              <a:rPr lang="en-US" altLang="zh-CN" dirty="0" err="1"/>
              <a:t>util</a:t>
            </a:r>
            <a:r>
              <a:rPr lang="en-US" altLang="zh-CN" dirty="0"/>
              <a:t>’ contain any node in the deepest level?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5-1</a:t>
            </a:r>
            <a:endParaRPr kumimoji="1" lang="zh-CN" altLang="en-US" b="1" dirty="0"/>
          </a:p>
        </p:txBody>
      </p:sp>
      <p:pic>
        <p:nvPicPr>
          <p:cNvPr id="7" name="circlepack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7128" y="73826"/>
            <a:ext cx="6167621" cy="5734549"/>
          </a:xfrm>
        </p:spPr>
      </p:pic>
      <p:sp>
        <p:nvSpPr>
          <p:cNvPr id="10" name="文本框 9"/>
          <p:cNvSpPr txBox="1"/>
          <p:nvPr/>
        </p:nvSpPr>
        <p:spPr>
          <a:xfrm>
            <a:off x="7596553" y="5285609"/>
            <a:ext cx="51488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Util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41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6"/>
    </mc:Choice>
    <mc:Fallback>
      <p:transition spd="slow" advTm="18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1" objId="7"/>
        <p14:stopEvt time="18146" objId="7"/>
      </p14:showEvt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30178" y="3339655"/>
            <a:ext cx="568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Is the sub-tree ‘data’ deeper than the </a:t>
            </a:r>
            <a:r>
              <a:rPr lang="en-US" altLang="zh-CN" dirty="0" err="1"/>
              <a:t>subtree</a:t>
            </a:r>
            <a:r>
              <a:rPr lang="en-US" altLang="zh-CN" dirty="0"/>
              <a:t> ‘</a:t>
            </a:r>
            <a:r>
              <a:rPr lang="en-US" altLang="zh-CN" dirty="0" err="1"/>
              <a:t>util</a:t>
            </a:r>
            <a:r>
              <a:rPr lang="en-US" altLang="zh-CN" dirty="0"/>
              <a:t>’ ?</a:t>
            </a:r>
            <a:endParaRPr lang="zh-CN" altLang="zh-CN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91335" y="3339655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2309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9"/>
    </mc:Choice>
    <mc:Fallback>
      <p:transition spd="slow" advTm="4999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568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Is the sub-tree ‘data’ deeper than the </a:t>
            </a:r>
            <a:r>
              <a:rPr lang="en-US" altLang="zh-CN" dirty="0" err="1"/>
              <a:t>subtree</a:t>
            </a:r>
            <a:r>
              <a:rPr lang="en-US" altLang="zh-CN" dirty="0"/>
              <a:t> ‘</a:t>
            </a:r>
            <a:r>
              <a:rPr lang="en-US" altLang="zh-CN" dirty="0" err="1"/>
              <a:t>util</a:t>
            </a:r>
            <a:r>
              <a:rPr lang="en-US" altLang="zh-CN" dirty="0"/>
              <a:t>’ ?</a:t>
            </a:r>
            <a:endParaRPr lang="zh-CN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5-2</a:t>
            </a:r>
            <a:endParaRPr kumimoji="1" lang="zh-CN" altLang="en-US" b="1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circlepa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7128" y="73826"/>
            <a:ext cx="6167621" cy="57345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55045" y="1825625"/>
            <a:ext cx="59984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data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745146" y="5284220"/>
            <a:ext cx="48923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util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88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4"/>
    </mc:Choice>
    <mc:Fallback>
      <p:transition spd="slow" advTm="15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1" objId="7"/>
        <p14:stopEvt time="15274" objId="7"/>
      </p14:showEvt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248438" y="3179783"/>
            <a:ext cx="9709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</a:t>
            </a:r>
            <a:r>
              <a:rPr lang="en-US" altLang="zh-CN" dirty="0" err="1"/>
              <a:t>subtrees</a:t>
            </a:r>
            <a:r>
              <a:rPr lang="en-US" altLang="zh-CN" dirty="0"/>
              <a:t> ‘analytics’, ‘data’ and ‘query’ in increasing depth </a:t>
            </a:r>
            <a:r>
              <a:rPr lang="en-US" altLang="zh-CN" dirty="0" smtClean="0"/>
              <a:t>order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(order doesn’t matter when the depth is equal) </a:t>
            </a:r>
            <a:endParaRPr lang="zh-CN" altLang="zh-CN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3724" y="3179783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3704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7"/>
    </mc:Choice>
    <mc:Fallback>
      <p:transition spd="slow" advTm="8677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139760"/>
            <a:ext cx="11347002" cy="6155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42870" y="6163615"/>
            <a:ext cx="9709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</a:t>
            </a:r>
            <a:r>
              <a:rPr lang="en-US" altLang="zh-CN" dirty="0" err="1"/>
              <a:t>subtrees</a:t>
            </a:r>
            <a:r>
              <a:rPr lang="en-US" altLang="zh-CN" dirty="0"/>
              <a:t> ‘analytics’, ‘data’ and ‘query’ in increasing depth order</a:t>
            </a:r>
          </a:p>
          <a:p>
            <a:r>
              <a:rPr lang="en-US" altLang="zh-CN" dirty="0"/>
              <a:t> (order doesn’t matter when the depth is equal) </a:t>
            </a:r>
            <a:endParaRPr lang="zh-CN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5-3</a:t>
            </a:r>
            <a:endParaRPr kumimoji="1" lang="zh-CN" altLang="en-US" b="1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circlepa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7128" y="73826"/>
            <a:ext cx="6167621" cy="57345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55045" y="1825625"/>
            <a:ext cx="59984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data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354889" y="395728"/>
            <a:ext cx="100309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analytics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175366" y="580394"/>
            <a:ext cx="7289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query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88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34"/>
    </mc:Choice>
    <mc:Fallback>
      <p:transition spd="slow" advTm="53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1" objId="7"/>
        <p14:stopEvt time="53234" objId="7"/>
      </p14:showEvt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/>
          <a:lstStyle/>
          <a:p>
            <a:r>
              <a:rPr kumimoji="1" lang="en-US" altLang="zh-CN" dirty="0" smtClean="0"/>
              <a:t>Test 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73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"/>
    </mc:Choice>
    <mc:Fallback>
      <p:transition spd="slow" advTm="2443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5934" y="2950653"/>
            <a:ext cx="2194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smtClean="0"/>
              <a:t>Treemap</a:t>
            </a:r>
            <a:endParaRPr kumimoji="1" lang="zh-CN" altLang="en-US" sz="4400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1077382" y="3855031"/>
            <a:ext cx="281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223371" y="4117985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Hue  </a:t>
            </a:r>
            <a:r>
              <a:rPr kumimoji="1" lang="en-US" altLang="zh-CN" smtClean="0"/>
              <a:t>-&gt; Level</a:t>
            </a:r>
            <a:endParaRPr kumimoji="1" lang="en-US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9394257" y="4677878"/>
            <a:ext cx="462013" cy="462013"/>
          </a:xfrm>
          <a:prstGeom prst="rect">
            <a:avLst/>
          </a:prstGeom>
          <a:solidFill>
            <a:srgbClr val="F1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106620" y="4677877"/>
            <a:ext cx="462013" cy="462013"/>
          </a:xfrm>
          <a:prstGeom prst="rect">
            <a:avLst/>
          </a:prstGeom>
          <a:solidFill>
            <a:srgbClr val="FD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838281" y="4677877"/>
            <a:ext cx="462013" cy="462013"/>
          </a:xfrm>
          <a:prstGeom prst="rect">
            <a:avLst/>
          </a:prstGeom>
          <a:solidFill>
            <a:srgbClr val="FF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23371" y="5245768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Level 1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0000936" y="5245768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Level 2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778501" y="5245768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Level 3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31" y="625829"/>
            <a:ext cx="3994992" cy="61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06"/>
    </mc:Choice>
    <mc:Fallback>
      <p:transition spd="slow" advTm="1950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24" y="1936620"/>
            <a:ext cx="5957952" cy="4689574"/>
          </a:xfrm>
        </p:spPr>
      </p:pic>
      <p:sp>
        <p:nvSpPr>
          <p:cNvPr id="5" name="文本框 4"/>
          <p:cNvSpPr txBox="1"/>
          <p:nvPr/>
        </p:nvSpPr>
        <p:spPr>
          <a:xfrm>
            <a:off x="875683" y="1105913"/>
            <a:ext cx="10174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visualizing a folder structure of “C:” disk</a:t>
            </a:r>
            <a:r>
              <a:rPr kumimoji="1" lang="is-IS" altLang="zh-CN" sz="3200" dirty="0" smtClean="0"/>
              <a:t>…</a:t>
            </a:r>
            <a:endParaRPr kumimoji="1"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3117024" y="1936620"/>
            <a:ext cx="5957951" cy="4689573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56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8"/>
    </mc:Choice>
    <mc:Fallback>
      <p:transition spd="slow" advTm="51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oxp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3980" y="1337912"/>
            <a:ext cx="8702527" cy="41682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932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Which group has the most compact ‘Up’ </a:t>
            </a:r>
            <a:r>
              <a:rPr lang="en-US" altLang="zh-CN" b="1" dirty="0" smtClean="0"/>
              <a:t>OR</a:t>
            </a:r>
            <a:r>
              <a:rPr lang="en-US" altLang="zh-CN" dirty="0" smtClean="0"/>
              <a:t> </a:t>
            </a:r>
            <a:r>
              <a:rPr lang="en-US" altLang="zh-CN" dirty="0"/>
              <a:t>‘Down’ age distribution? and which one has the least?</a:t>
            </a:r>
            <a:endParaRPr lang="zh-CN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1-1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2149046" y="5344943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004595" y="5344943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2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859640" y="5343336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677785" y="5343342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531725" y="534069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368022" y="5331072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213441" y="5329465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7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031588" y="5329471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8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8896258" y="5345508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711697" y="5344943"/>
            <a:ext cx="41870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0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1"/>
    </mc:Choice>
    <mc:Fallback>
      <p:transition spd="slow" advTm="14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" objId="3"/>
        <p14:stopEvt time="14881" objId="3"/>
      </p14:showEvt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338186" y="3185651"/>
            <a:ext cx="56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Which folder in “C:” is the deepest?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99343" y="3185651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6-1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078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4"/>
    </mc:Choice>
    <mc:Fallback>
      <p:transition spd="slow" advTm="11184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568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Which folder in “C:” is the deepest?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6-1</a:t>
            </a:r>
            <a:endParaRPr kumimoji="1" lang="zh-CN" altLang="en-US" b="1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38" y="259506"/>
            <a:ext cx="7227030" cy="5688480"/>
          </a:xfrm>
        </p:spPr>
      </p:pic>
      <p:sp>
        <p:nvSpPr>
          <p:cNvPr id="4" name="文本框 3"/>
          <p:cNvSpPr txBox="1"/>
          <p:nvPr/>
        </p:nvSpPr>
        <p:spPr>
          <a:xfrm>
            <a:off x="1699570" y="259506"/>
            <a:ext cx="460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C:\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>
          <a:xfrm>
            <a:off x="2159952" y="347922"/>
            <a:ext cx="4307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2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11"/>
    </mc:Choice>
    <mc:Fallback>
      <p:transition spd="slow" advTm="21811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373476" y="3253027"/>
            <a:ext cx="88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Which folder has more direct subfolders, “Temp” or “Windows”? (The two in left-top)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34633" y="3253027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1235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9"/>
    </mc:Choice>
    <mc:Fallback>
      <p:transition spd="slow" advTm="1144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9210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Which folder has more </a:t>
            </a:r>
            <a:r>
              <a:rPr lang="en-US" altLang="zh-CN" dirty="0" smtClean="0"/>
              <a:t>direct subfolders</a:t>
            </a:r>
            <a:r>
              <a:rPr lang="en-US" altLang="zh-CN" dirty="0"/>
              <a:t>, “Temp” or “Windows”? (The two in left-top)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6-1</a:t>
            </a:r>
            <a:endParaRPr kumimoji="1" lang="zh-CN" altLang="en-US" b="1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38" y="259506"/>
            <a:ext cx="7227030" cy="5688480"/>
          </a:xfrm>
        </p:spPr>
      </p:pic>
      <p:sp>
        <p:nvSpPr>
          <p:cNvPr id="4" name="文本框 3"/>
          <p:cNvSpPr txBox="1"/>
          <p:nvPr/>
        </p:nvSpPr>
        <p:spPr>
          <a:xfrm>
            <a:off x="1707929" y="553973"/>
            <a:ext cx="69814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Temp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>
          <a:xfrm>
            <a:off x="2168311" y="642389"/>
            <a:ext cx="4307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207244" y="74840"/>
            <a:ext cx="106054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Windows</a:t>
            </a:r>
            <a:endParaRPr kumimoji="1"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>
            <a:off x="7269236" y="320187"/>
            <a:ext cx="0" cy="198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05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0"/>
    </mc:Choice>
    <mc:Fallback>
      <p:transition spd="slow" advTm="1066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3476" y="3330029"/>
            <a:ext cx="88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Sort the folders “Temp”, “Windows”, and “</a:t>
            </a:r>
            <a:r>
              <a:rPr lang="en-US" altLang="zh-CN" dirty="0" err="1" smtClean="0"/>
              <a:t>Programme</a:t>
            </a:r>
            <a:r>
              <a:rPr lang="en-US" altLang="zh-CN" dirty="0" smtClean="0"/>
              <a:t>” in increasing depth order 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834633" y="3330029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2897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2"/>
    </mc:Choice>
    <mc:Fallback>
      <p:transition spd="slow" advTm="9992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9098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 the folders “Temp”, “Windows”, and “</a:t>
            </a:r>
            <a:r>
              <a:rPr lang="en-US" altLang="zh-CN" dirty="0" err="1"/>
              <a:t>Programme</a:t>
            </a:r>
            <a:r>
              <a:rPr lang="en-US" altLang="zh-CN" dirty="0"/>
              <a:t>” in </a:t>
            </a:r>
            <a:r>
              <a:rPr lang="en-US" altLang="zh-CN" dirty="0" smtClean="0"/>
              <a:t>increasing depth </a:t>
            </a:r>
            <a:r>
              <a:rPr lang="en-US" altLang="zh-CN" dirty="0"/>
              <a:t>order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6-3</a:t>
            </a:r>
            <a:endParaRPr kumimoji="1" lang="zh-CN" altLang="en-US" b="1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38" y="259506"/>
            <a:ext cx="7227030" cy="5688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61812" y="392318"/>
            <a:ext cx="69814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Temp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2159952" y="576984"/>
            <a:ext cx="4307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139113" y="18719"/>
            <a:ext cx="106054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Windows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>
            <a:off x="7269362" y="259506"/>
            <a:ext cx="16962" cy="373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84685" y="3566888"/>
            <a:ext cx="128080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Programme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2159952" y="3751554"/>
            <a:ext cx="4307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73"/>
    </mc:Choice>
    <mc:Fallback>
      <p:transition spd="slow" advTm="30173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68970" y="2552114"/>
            <a:ext cx="9144000" cy="105242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Finished! </a:t>
            </a:r>
            <a:br>
              <a:rPr kumimoji="1" lang="en-US" altLang="zh-CN" dirty="0" smtClean="0"/>
            </a:br>
            <a:r>
              <a:rPr kumimoji="1" lang="en-US" altLang="zh-CN" dirty="0" smtClean="0"/>
              <a:t>Thank you : 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8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25"/>
    </mc:Choice>
    <mc:Fallback>
      <p:transition spd="slow" advTm="2742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43037" y="3455158"/>
            <a:ext cx="932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Is the ‘Up’ age distribution in group 3 more compact than that of group 6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04194" y="3455158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6382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87"/>
    </mc:Choice>
    <mc:Fallback>
      <p:transition spd="slow" advTm="2648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oxp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3980" y="1337912"/>
            <a:ext cx="8702527" cy="41682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9" y="6323486"/>
            <a:ext cx="932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Is the ‘Up’ age distribution in group 3 more compact than that of group 6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1-2</a:t>
            </a:r>
            <a:endParaRPr kumimoji="1"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3823686" y="540015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71055" y="541587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85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1"/>
    </mc:Choice>
    <mc:Fallback>
      <p:transition spd="slow" advTm="8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" objId="12"/>
        <p14:stopEvt time="8801" objId="1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01302" y="3599536"/>
            <a:ext cx="932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Sort the ‘Down’ </a:t>
            </a:r>
            <a:r>
              <a:rPr kumimoji="1" lang="en-US" altLang="zh-CN" dirty="0" smtClean="0"/>
              <a:t>of </a:t>
            </a:r>
            <a:r>
              <a:rPr kumimoji="1" lang="en-US" altLang="zh-CN" dirty="0"/>
              <a:t>the 4 highlighted groups from most compact </a:t>
            </a:r>
          </a:p>
          <a:p>
            <a:r>
              <a:rPr kumimoji="1" lang="en-US" altLang="zh-CN" dirty="0"/>
              <a:t>to least compact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62459" y="359953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1-3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1379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42"/>
    </mc:Choice>
    <mc:Fallback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oxp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3980" y="1337912"/>
            <a:ext cx="8702527" cy="41682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156" y="6261024"/>
            <a:ext cx="11347002" cy="4942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56998" y="6323486"/>
            <a:ext cx="11495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Sort the ‘Down’ of the 4 highlighted groups from most </a:t>
            </a:r>
            <a:r>
              <a:rPr kumimoji="1" lang="en-US" altLang="zh-CN" dirty="0" smtClean="0"/>
              <a:t>compact to </a:t>
            </a:r>
            <a:r>
              <a:rPr kumimoji="1" lang="en-US" altLang="zh-CN" dirty="0"/>
              <a:t>least compact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8156" y="6323486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Question 1-3</a:t>
            </a:r>
            <a:endParaRPr kumimoji="1"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2974423" y="546714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2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816157" y="5452146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227597" y="5459647"/>
            <a:ext cx="301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591316" y="5467994"/>
            <a:ext cx="41870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2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81"/>
    </mc:Choice>
    <mc:Fallback>
      <p:transition spd="slow" advTm="12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" objId="10"/>
        <p14:stopEvt time="12981" objId="10"/>
      </p14:showEvtLst>
    </p:ext>
  </p:extLs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6551</TotalTime>
  <Words>964</Words>
  <Application>Microsoft Macintosh PowerPoint</Application>
  <PresentationFormat>宽屏</PresentationFormat>
  <Paragraphs>240</Paragraphs>
  <Slides>56</Slides>
  <Notes>18</Notes>
  <HiddenSlides>0</HiddenSlides>
  <MMClips>10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1" baseType="lpstr">
      <vt:lpstr>Calibri</vt:lpstr>
      <vt:lpstr>Calibri Light</vt:lpstr>
      <vt:lpstr>宋体</vt:lpstr>
      <vt:lpstr>Arial</vt:lpstr>
      <vt:lpstr>Office 主题</vt:lpstr>
      <vt:lpstr>Test 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Want a Break?</vt:lpstr>
      <vt:lpstr>Test 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Finished!  Thank you : 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628</cp:revision>
  <cp:lastPrinted>2018-03-19T18:11:46Z</cp:lastPrinted>
  <dcterms:created xsi:type="dcterms:W3CDTF">2018-03-15T17:25:29Z</dcterms:created>
  <dcterms:modified xsi:type="dcterms:W3CDTF">2018-03-25T11:44:39Z</dcterms:modified>
</cp:coreProperties>
</file>